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2"/>
    <p:sldId id="1041" r:id="rId3"/>
    <p:sldId id="1042" r:id="rId4"/>
    <p:sldId id="1043" r:id="rId5"/>
    <p:sldId id="1044" r:id="rId6"/>
    <p:sldId id="1045" r:id="rId7"/>
    <p:sldId id="1046" r:id="rId8"/>
    <p:sldId id="1009" r:id="rId9"/>
    <p:sldId id="1017" r:id="rId10"/>
    <p:sldId id="1050" r:id="rId11"/>
    <p:sldId id="1015" r:id="rId12"/>
    <p:sldId id="1020" r:id="rId13"/>
    <p:sldId id="1031" r:id="rId14"/>
    <p:sldId id="1051" r:id="rId15"/>
    <p:sldId id="1033" r:id="rId16"/>
    <p:sldId id="1021" r:id="rId17"/>
    <p:sldId id="1040" r:id="rId18"/>
    <p:sldId id="1016" r:id="rId19"/>
    <p:sldId id="1023" r:id="rId20"/>
    <p:sldId id="1035" r:id="rId2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6" d="100"/>
          <a:sy n="106" d="100"/>
        </p:scale>
        <p:origin x="150" y="22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354491"/>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2</a:t>
            </a:r>
          </a:p>
          <a:p>
            <a:pPr algn="ctr" eaLnBrk="1" fontAlgn="auto">
              <a:lnSpc>
                <a:spcPct val="150000"/>
              </a:lnSpc>
              <a:spcBef>
                <a:spcPts val="0"/>
              </a:spcBef>
              <a:spcAft>
                <a:spcPts val="0"/>
              </a:spcAft>
            </a:pPr>
            <a:r>
              <a:rPr lang="en-US" altLang="zh-CN" sz="3800" dirty="0">
                <a:solidFill>
                  <a:prstClr val="black"/>
                </a:solidFill>
                <a:cs typeface="Times New Roman" panose="02020603050405020304" pitchFamily="18" charset="0"/>
              </a:rPr>
              <a:t>Unit 1</a:t>
            </a:r>
            <a:r>
              <a:rPr lang="zh-CN" altLang="en-US" sz="3800" dirty="0">
                <a:solidFill>
                  <a:prstClr val="black"/>
                </a:solidFill>
                <a:cs typeface="Times New Roman" panose="02020603050405020304" pitchFamily="18" charset="0"/>
              </a:rPr>
              <a:t>　</a:t>
            </a:r>
            <a:r>
              <a:rPr lang="en-US" altLang="zh-CN" sz="3800" dirty="0">
                <a:solidFill>
                  <a:prstClr val="black"/>
                </a:solidFill>
                <a:cs typeface="Times New Roman" panose="02020603050405020304" pitchFamily="18" charset="0"/>
              </a:rPr>
              <a:t>There’s Chinese dancing.</a:t>
            </a:r>
            <a:endParaRPr lang="zh-CN" altLang="en-US" sz="38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AADE7-3BE2-59BA-386A-078BCF9951AD}"/>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BBA991F2-77BD-4612-96E3-14465301ECE0}"/>
              </a:ext>
            </a:extLst>
          </p:cNvPr>
          <p:cNvSpPr>
            <a:spLocks noGrp="1"/>
          </p:cNvSpPr>
          <p:nvPr>
            <p:ph idx="1"/>
          </p:nvPr>
        </p:nvSpPr>
        <p:spPr>
          <a:xfrm>
            <a:off x="360854" y="1090712"/>
            <a:ext cx="11485848" cy="3888500"/>
          </a:xfrm>
        </p:spPr>
        <p:txBody>
          <a:bodyPr/>
          <a:lstStyle/>
          <a:p>
            <a:pPr algn="ctr"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Chinatown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sometimes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dancing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shop</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 time or after that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place where you can buy things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times, not always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a:extLst>
              <a:ext uri="{FF2B5EF4-FFF2-40B4-BE49-F238E27FC236}">
                <a16:creationId xmlns:a16="http://schemas.microsoft.com/office/drawing/2014/main" id="{3A1C2AD6-7CA8-A582-2D73-58CD337BA66D}"/>
              </a:ext>
            </a:extLst>
          </p:cNvPr>
          <p:cNvSpPr/>
          <p:nvPr/>
        </p:nvSpPr>
        <p:spPr bwMode="auto">
          <a:xfrm>
            <a:off x="1558702" y="1297592"/>
            <a:ext cx="9145016" cy="432048"/>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
        <p:nvSpPr>
          <p:cNvPr id="9" name="文本框 8">
            <a:extLst>
              <a:ext uri="{FF2B5EF4-FFF2-40B4-BE49-F238E27FC236}">
                <a16:creationId xmlns:a16="http://schemas.microsoft.com/office/drawing/2014/main" id="{BB971FAF-9964-1AFE-90DE-AC1472908108}"/>
              </a:ext>
            </a:extLst>
          </p:cNvPr>
          <p:cNvSpPr txBox="1"/>
          <p:nvPr/>
        </p:nvSpPr>
        <p:spPr>
          <a:xfrm>
            <a:off x="973846" y="1847827"/>
            <a:ext cx="53043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
        <p:nvSpPr>
          <p:cNvPr id="6" name="文本框 5">
            <a:extLst>
              <a:ext uri="{FF2B5EF4-FFF2-40B4-BE49-F238E27FC236}">
                <a16:creationId xmlns:a16="http://schemas.microsoft.com/office/drawing/2014/main" id="{CE12265A-0E48-94BB-7187-2E6776919BB8}"/>
              </a:ext>
            </a:extLst>
          </p:cNvPr>
          <p:cNvSpPr txBox="1"/>
          <p:nvPr/>
        </p:nvSpPr>
        <p:spPr>
          <a:xfrm>
            <a:off x="956262" y="4409174"/>
            <a:ext cx="53043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
        <p:nvSpPr>
          <p:cNvPr id="8" name="文本框 7">
            <a:extLst>
              <a:ext uri="{FF2B5EF4-FFF2-40B4-BE49-F238E27FC236}">
                <a16:creationId xmlns:a16="http://schemas.microsoft.com/office/drawing/2014/main" id="{67ADDAA1-C38C-8A88-8DCF-60BDD7ACA338}"/>
              </a:ext>
            </a:extLst>
          </p:cNvPr>
          <p:cNvSpPr txBox="1"/>
          <p:nvPr/>
        </p:nvSpPr>
        <p:spPr>
          <a:xfrm>
            <a:off x="980656" y="3127170"/>
            <a:ext cx="53043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E</a:t>
            </a:r>
            <a:endParaRPr lang="zh-CN" altLang="en-US"/>
          </a:p>
        </p:txBody>
      </p:sp>
      <p:sp>
        <p:nvSpPr>
          <p:cNvPr id="13" name="文本框 12">
            <a:extLst>
              <a:ext uri="{FF2B5EF4-FFF2-40B4-BE49-F238E27FC236}">
                <a16:creationId xmlns:a16="http://schemas.microsoft.com/office/drawing/2014/main" id="{3BF9FCD8-1271-1145-8FB7-B7F870DFC7E9}"/>
              </a:ext>
            </a:extLst>
          </p:cNvPr>
          <p:cNvSpPr txBox="1"/>
          <p:nvPr/>
        </p:nvSpPr>
        <p:spPr>
          <a:xfrm>
            <a:off x="541798" y="2385970"/>
            <a:ext cx="6093068" cy="656846"/>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下次或之后</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5" name="文本框 14">
            <a:extLst>
              <a:ext uri="{FF2B5EF4-FFF2-40B4-BE49-F238E27FC236}">
                <a16:creationId xmlns:a16="http://schemas.microsoft.com/office/drawing/2014/main" id="{E4618497-C8CC-C5EF-DAD8-ED5668E99550}"/>
              </a:ext>
            </a:extLst>
          </p:cNvPr>
          <p:cNvSpPr txBox="1"/>
          <p:nvPr/>
        </p:nvSpPr>
        <p:spPr>
          <a:xfrm>
            <a:off x="541798" y="3665509"/>
            <a:ext cx="7785656" cy="656846"/>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一个你可以买东西的地方</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7" name="文本框 16">
            <a:extLst>
              <a:ext uri="{FF2B5EF4-FFF2-40B4-BE49-F238E27FC236}">
                <a16:creationId xmlns:a16="http://schemas.microsoft.com/office/drawing/2014/main" id="{B4B169A4-71CB-0D0C-717A-A519EB16C0BA}"/>
              </a:ext>
            </a:extLst>
          </p:cNvPr>
          <p:cNvSpPr txBox="1"/>
          <p:nvPr/>
        </p:nvSpPr>
        <p:spPr>
          <a:xfrm>
            <a:off x="541798" y="4932394"/>
            <a:ext cx="6921560" cy="656846"/>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有时，并非总是如此</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1775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P spid="8" grpId="0"/>
      <p:bldP spid="13" grpId="0"/>
      <p:bldP spid="15"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F04B78-15DA-946C-BB2C-BEE22BFADD44}"/>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0C2DD1A1-81F4-4D2E-B158-97B605204129}"/>
              </a:ext>
            </a:extLst>
          </p:cNvPr>
          <p:cNvSpPr>
            <a:spLocks noGrp="1"/>
          </p:cNvSpPr>
          <p:nvPr>
            <p:ph idx="1"/>
          </p:nvPr>
        </p:nvSpPr>
        <p:spPr>
          <a:xfrm>
            <a:off x="360854" y="1766371"/>
            <a:ext cx="11485848" cy="3242170"/>
          </a:xfrm>
        </p:spPr>
        <p:txBody>
          <a:bodyPr/>
          <a:lstStyle/>
          <a:p>
            <a:pPr algn="just" hangingPunct="0">
              <a:lnSpc>
                <a:spcPct val="150000"/>
              </a:lnSpc>
              <a:buNone/>
              <a:tabLst>
                <a:tab pos="4231005" algn="l"/>
                <a:tab pos="8191500" algn="l"/>
              </a:tabLst>
            </a:pPr>
            <a:r>
              <a:rPr lang="zh-CN" alt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三、 单项选择</a:t>
            </a:r>
            <a:r>
              <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alt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en-US" alt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800">
                <a:solidFill>
                  <a:srgbClr val="00AEEF"/>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Laura is sending </a:t>
            </a:r>
            <a:r>
              <a:rPr lang="zh-CN" alt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email </a:t>
            </a:r>
            <a:r>
              <a:rPr lang="zh-CN" altLang="zh-CN" sz="2800"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her cousin</a:t>
            </a:r>
            <a:r>
              <a:rPr lang="en-US" altLang="zh-CN"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1799590" algn="just" hangingPunct="0">
              <a:lnSpc>
                <a:spcPct val="150000"/>
              </a:lnSpc>
              <a:buNone/>
              <a:tabLst>
                <a:tab pos="4231005" algn="l"/>
                <a:tab pos="8191500" algn="l"/>
              </a:tabLst>
            </a:pP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 an</a:t>
            </a:r>
            <a:r>
              <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1799590" algn="just" hangingPunct="0">
              <a:lnSpc>
                <a:spcPct val="150000"/>
              </a:lnSpc>
              <a:buNone/>
              <a:tabLst>
                <a:tab pos="4231005" algn="l"/>
                <a:tab pos="8191500" algn="l"/>
              </a:tabLst>
            </a:pP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 a</a:t>
            </a:r>
            <a:r>
              <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1799590" algn="just" hangingPunct="0">
              <a:lnSpc>
                <a:spcPct val="150000"/>
              </a:lnSpc>
              <a:tabLst>
                <a:tab pos="4231005" algn="l"/>
                <a:tab pos="8191500" algn="l"/>
              </a:tabLst>
            </a:pP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 an</a:t>
            </a:r>
            <a:r>
              <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5课外拓展提优-通.eps" descr="id:2147491759;FounderCES">
            <a:extLst>
              <a:ext uri="{FF2B5EF4-FFF2-40B4-BE49-F238E27FC236}">
                <a16:creationId xmlns:a16="http://schemas.microsoft.com/office/drawing/2014/main" id="{25F9F7F7-C32D-1C24-8785-13298D36F4C3}"/>
              </a:ext>
            </a:extLst>
          </p:cNvPr>
          <p:cNvPicPr>
            <a:picLocks noChangeAspect="1"/>
          </p:cNvPicPr>
          <p:nvPr/>
        </p:nvPicPr>
        <p:blipFill>
          <a:blip r:embed="rId2"/>
          <a:stretch>
            <a:fillRect/>
          </a:stretch>
        </p:blipFill>
        <p:spPr>
          <a:xfrm>
            <a:off x="360853" y="908720"/>
            <a:ext cx="7222905" cy="767588"/>
          </a:xfrm>
          <a:prstGeom prst="rect">
            <a:avLst/>
          </a:prstGeom>
        </p:spPr>
      </p:pic>
      <p:sp>
        <p:nvSpPr>
          <p:cNvPr id="4" name="文本框 3">
            <a:extLst>
              <a:ext uri="{FF2B5EF4-FFF2-40B4-BE49-F238E27FC236}">
                <a16:creationId xmlns:a16="http://schemas.microsoft.com/office/drawing/2014/main" id="{A09A99C7-0A80-BB76-AFE2-71CD6470195F}"/>
              </a:ext>
            </a:extLst>
          </p:cNvPr>
          <p:cNvSpPr txBox="1"/>
          <p:nvPr/>
        </p:nvSpPr>
        <p:spPr>
          <a:xfrm>
            <a:off x="969731" y="2519761"/>
            <a:ext cx="58897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
        <p:nvSpPr>
          <p:cNvPr id="7" name="文本框 6">
            <a:extLst>
              <a:ext uri="{FF2B5EF4-FFF2-40B4-BE49-F238E27FC236}">
                <a16:creationId xmlns:a16="http://schemas.microsoft.com/office/drawing/2014/main" id="{4D7F5729-B3E6-AEB5-0653-43FFB54C8701}"/>
              </a:ext>
            </a:extLst>
          </p:cNvPr>
          <p:cNvSpPr txBox="1"/>
          <p:nvPr/>
        </p:nvSpPr>
        <p:spPr>
          <a:xfrm>
            <a:off x="550590" y="4924073"/>
            <a:ext cx="11296112" cy="1303177"/>
          </a:xfrm>
          <a:prstGeom prst="rect">
            <a:avLst/>
          </a:prstGeom>
          <a:noFill/>
        </p:spPr>
        <p:txBody>
          <a:bodyPr wrap="square">
            <a:spAutoFit/>
          </a:bodyPr>
          <a:lstStyle/>
          <a:p>
            <a:pPr algn="di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email</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是发音以元音音素开头的单词，不定冠词用</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an</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给某人发</a:t>
            </a:r>
            <a:r>
              <a:rPr lang="zh-CN" altLang="zh-CN" sz="2800" b="1"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邮</a:t>
            </a:r>
            <a:endParaRPr lang="en-US" altLang="zh-CN" sz="2800" b="1"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pPr>
            <a:r>
              <a:rPr lang="zh-CN" altLang="zh-CN" sz="2800" b="1"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件</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用介词</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0229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D9C9681-E41E-FF65-1CC2-4F172FDB1436}"/>
              </a:ext>
            </a:extLst>
          </p:cNvPr>
          <p:cNvSpPr>
            <a:spLocks noGrp="1"/>
          </p:cNvSpPr>
          <p:nvPr>
            <p:ph idx="1"/>
          </p:nvPr>
        </p:nvSpPr>
        <p:spPr>
          <a:xfrm>
            <a:off x="360854" y="1139984"/>
            <a:ext cx="11485848" cy="2595839"/>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are you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dance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doing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dance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doing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dancing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5">
            <a:extLst>
              <a:ext uri="{FF2B5EF4-FFF2-40B4-BE49-F238E27FC236}">
                <a16:creationId xmlns:a16="http://schemas.microsoft.com/office/drawing/2014/main" id="{4475638D-8554-512D-EC90-FF729BE1CC08}"/>
              </a:ext>
            </a:extLst>
          </p:cNvPr>
          <p:cNvSpPr txBox="1">
            <a:spLocks/>
          </p:cNvSpPr>
          <p:nvPr/>
        </p:nvSpPr>
        <p:spPr bwMode="auto">
          <a:xfrm>
            <a:off x="550590" y="3688984"/>
            <a:ext cx="11278969"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本题考查现在进行时，其结构为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。问句为现在进行时的特殊疑问句，主语后接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答句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动词后用动词－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形式，故选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735ED7AF-ACF6-4B94-2AA6-EF8BC58EE777}"/>
              </a:ext>
            </a:extLst>
          </p:cNvPr>
          <p:cNvSpPr txBox="1"/>
          <p:nvPr/>
        </p:nvSpPr>
        <p:spPr>
          <a:xfrm>
            <a:off x="963382" y="1268760"/>
            <a:ext cx="52331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Tree>
    <p:extLst>
      <p:ext uri="{BB962C8B-B14F-4D97-AF65-F5344CB8AC3E}">
        <p14:creationId xmlns:p14="http://schemas.microsoft.com/office/powerpoint/2010/main" val="3327930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910515C-C166-1BB6-BBF0-A5155E67C285}"/>
              </a:ext>
            </a:extLst>
          </p:cNvPr>
          <p:cNvSpPr>
            <a:spLocks noGrp="1"/>
          </p:cNvSpPr>
          <p:nvPr>
            <p:ph idx="1"/>
          </p:nvPr>
        </p:nvSpPr>
        <p:spPr>
          <a:xfrm>
            <a:off x="360854" y="1052736"/>
            <a:ext cx="11485848" cy="1384995"/>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Classroom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tabLst>
                <a:tab pos="5021263" algn="l"/>
                <a:tab pos="8161338"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computer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lots of desks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blackboard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BB405787-AAD2-16AD-ECEE-584AA460ECA2}"/>
              </a:ext>
            </a:extLst>
          </p:cNvPr>
          <p:cNvSpPr txBox="1"/>
          <p:nvPr/>
        </p:nvSpPr>
        <p:spPr>
          <a:xfrm>
            <a:off x="973211" y="1190939"/>
            <a:ext cx="423514" cy="523220"/>
          </a:xfrm>
          <a:prstGeom prst="rect">
            <a:avLst/>
          </a:prstGeom>
          <a:noFill/>
        </p:spPr>
        <p:txBody>
          <a:bodyPr wrap="non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3" name="矩形 2"/>
          <p:cNvSpPr/>
          <p:nvPr/>
        </p:nvSpPr>
        <p:spPr>
          <a:xfrm>
            <a:off x="622598" y="2330913"/>
            <a:ext cx="7488832" cy="738664"/>
          </a:xfrm>
          <a:prstGeom prst="rect">
            <a:avLst/>
          </a:prstGeom>
        </p:spPr>
        <p:txBody>
          <a:bodyPr wrap="square">
            <a:spAutoFit/>
          </a:bodyPr>
          <a:lstStyle/>
          <a:p>
            <a:pPr algn="just">
              <a:lnSpc>
                <a:spcPct val="150000"/>
              </a:lnSpc>
              <a:spcAft>
                <a:spcPts val="0"/>
              </a:spcAft>
            </a:pPr>
            <a:r>
              <a:rPr lang="en-US" altLang="zh-CN" smtClean="0">
                <a:cs typeface="Times New Roman" panose="02020603050405020304" pitchFamily="18" charset="0"/>
              </a:rPr>
              <a:t>There </a:t>
            </a:r>
            <a:r>
              <a:rPr lang="en-US" altLang="zh-CN">
                <a:cs typeface="Times New Roman" panose="02020603050405020304" pitchFamily="18" charset="0"/>
              </a:rPr>
              <a:t>are</a:t>
            </a:r>
            <a:r>
              <a:rPr lang="zh-CN" altLang="zh-CN">
                <a:cs typeface="Times New Roman" panose="02020603050405020304" pitchFamily="18" charset="0"/>
              </a:rPr>
              <a:t>后接可数名词复数形式，故选</a:t>
            </a:r>
            <a:r>
              <a:rPr lang="en-US" altLang="zh-CN">
                <a:cs typeface="Times New Roman" panose="02020603050405020304" pitchFamily="18" charset="0"/>
              </a:rPr>
              <a:t>B</a:t>
            </a:r>
            <a:r>
              <a:rPr lang="zh-CN" altLang="zh-CN">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5" name="内容占位符 1">
            <a:extLst>
              <a:ext uri="{FF2B5EF4-FFF2-40B4-BE49-F238E27FC236}">
                <a16:creationId xmlns:a16="http://schemas.microsoft.com/office/drawing/2014/main" id="{D8B06E14-E57B-3D1F-D395-563959FEDCE5}"/>
              </a:ext>
            </a:extLst>
          </p:cNvPr>
          <p:cNvSpPr txBox="1">
            <a:spLocks/>
          </p:cNvSpPr>
          <p:nvPr/>
        </p:nvSpPr>
        <p:spPr bwMode="auto">
          <a:xfrm>
            <a:off x="360854" y="2944470"/>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zh-CN"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 your grandmother</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tabLst>
                <a:tab pos="5021263"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do	B. are	C. does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6F7B53FC-A3A5-8AEB-B1B8-C46A535CB536}"/>
              </a:ext>
            </a:extLst>
          </p:cNvPr>
          <p:cNvSpPr txBox="1"/>
          <p:nvPr/>
        </p:nvSpPr>
        <p:spPr>
          <a:xfrm>
            <a:off x="963784" y="3073246"/>
            <a:ext cx="527711"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sp>
        <p:nvSpPr>
          <p:cNvPr id="7" name="文本框 6">
            <a:extLst>
              <a:ext uri="{FF2B5EF4-FFF2-40B4-BE49-F238E27FC236}">
                <a16:creationId xmlns:a16="http://schemas.microsoft.com/office/drawing/2014/main" id="{C983EB76-FCFE-8F3B-0945-130EC58A93AD}"/>
              </a:ext>
            </a:extLst>
          </p:cNvPr>
          <p:cNvSpPr txBox="1"/>
          <p:nvPr/>
        </p:nvSpPr>
        <p:spPr>
          <a:xfrm>
            <a:off x="550590" y="4167210"/>
            <a:ext cx="11278969" cy="1303177"/>
          </a:xfrm>
          <a:prstGeom prst="rect">
            <a:avLst/>
          </a:prstGeom>
          <a:noFill/>
        </p:spPr>
        <p:txBody>
          <a:bodyPr wrap="square">
            <a:spAutoFit/>
          </a:bodyPr>
          <a:lstStyle/>
          <a:p>
            <a:pPr algn="di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主语</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You</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为第二人称，谓语动词用原形，</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在本句中意为</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一定，的</a:t>
            </a:r>
            <a:endPar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确</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，表示强调或认可对方的观点，故选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953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26243-4C31-FDF7-8FBF-6AA87CC48576}"/>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CE61F7CA-5D7A-5D10-F060-136AFF877ACC}"/>
              </a:ext>
            </a:extLst>
          </p:cNvPr>
          <p:cNvSpPr>
            <a:spLocks noGrp="1"/>
          </p:cNvSpPr>
          <p:nvPr>
            <p:ph idx="1"/>
          </p:nvPr>
        </p:nvSpPr>
        <p:spPr>
          <a:xfrm>
            <a:off x="360854" y="1412776"/>
            <a:ext cx="11485848" cy="3246530"/>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连词成句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your, do, miss, family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DC2D0AB1-F90F-A2AA-D5B6-517E4C654D08}"/>
              </a:ext>
            </a:extLst>
          </p:cNvPr>
          <p:cNvSpPr txBox="1"/>
          <p:nvPr/>
        </p:nvSpPr>
        <p:spPr>
          <a:xfrm>
            <a:off x="369819" y="2648855"/>
            <a:ext cx="6096000" cy="661207"/>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Do you miss your family?</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BA818256-496A-3D25-8425-CCD2AAB93527}"/>
              </a:ext>
            </a:extLst>
          </p:cNvPr>
          <p:cNvSpPr txBox="1">
            <a:spLocks/>
          </p:cNvSpPr>
          <p:nvPr/>
        </p:nvSpPr>
        <p:spPr bwMode="auto">
          <a:xfrm>
            <a:off x="360854" y="3397762"/>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根据已给标点可知，本句为疑问句，本句意为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你想念你的家人吗</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，故答案为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 you miss your family?</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12860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BCCC821-49F5-A745-71B5-58158560911C}"/>
              </a:ext>
            </a:extLst>
          </p:cNvPr>
          <p:cNvSpPr>
            <a:spLocks noGrp="1"/>
          </p:cNvSpPr>
          <p:nvPr>
            <p:ph idx="1"/>
          </p:nvPr>
        </p:nvSpPr>
        <p:spPr>
          <a:xfrm>
            <a:off x="360854" y="878847"/>
            <a:ext cx="11485848" cy="3892861"/>
          </a:xfrm>
        </p:spPr>
        <p:txBody>
          <a:bodyPr/>
          <a:lstStyle/>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there, any, in, Chinatowns, America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p>
          <a:p>
            <a:pPr hangingPunct="0">
              <a:tabLst>
                <a:tab pos="4231005" algn="l"/>
                <a:tab pos="8191500" algn="l"/>
              </a:tabLst>
            </a:pP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 I, can, more, you, Chinatowns, about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p:txBody>
      </p:sp>
      <p:sp>
        <p:nvSpPr>
          <p:cNvPr id="6" name="文本框 5">
            <a:extLst>
              <a:ext uri="{FF2B5EF4-FFF2-40B4-BE49-F238E27FC236}">
                <a16:creationId xmlns:a16="http://schemas.microsoft.com/office/drawing/2014/main" id="{AE8836FA-983B-24EC-283D-FD70EEE45E36}"/>
              </a:ext>
            </a:extLst>
          </p:cNvPr>
          <p:cNvSpPr txBox="1"/>
          <p:nvPr/>
        </p:nvSpPr>
        <p:spPr>
          <a:xfrm>
            <a:off x="393886" y="1480614"/>
            <a:ext cx="6295313" cy="661207"/>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Are there any Chinatowns in America?</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文本框 8">
            <a:extLst>
              <a:ext uri="{FF2B5EF4-FFF2-40B4-BE49-F238E27FC236}">
                <a16:creationId xmlns:a16="http://schemas.microsoft.com/office/drawing/2014/main" id="{800C1ACA-97C1-E309-A096-D9408FE63A01}"/>
              </a:ext>
            </a:extLst>
          </p:cNvPr>
          <p:cNvSpPr txBox="1"/>
          <p:nvPr/>
        </p:nvSpPr>
        <p:spPr>
          <a:xfrm>
            <a:off x="355905" y="4720573"/>
            <a:ext cx="11435673" cy="1303177"/>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根据已给标点可知，本句为陈述句，本句意为</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我能告诉你更多关于唐人街的事</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，故答案为</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“I can tell you more about Chinatowns.</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文本框 10">
            <a:extLst>
              <a:ext uri="{FF2B5EF4-FFF2-40B4-BE49-F238E27FC236}">
                <a16:creationId xmlns:a16="http://schemas.microsoft.com/office/drawing/2014/main" id="{86422449-E4CD-2BC0-F3E0-86DF76B9B223}"/>
              </a:ext>
            </a:extLst>
          </p:cNvPr>
          <p:cNvSpPr txBox="1"/>
          <p:nvPr/>
        </p:nvSpPr>
        <p:spPr>
          <a:xfrm>
            <a:off x="426440" y="4053147"/>
            <a:ext cx="6096000" cy="661207"/>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I can tell you more about Chinatowns.</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2">
            <a:extLst>
              <a:ext uri="{FF2B5EF4-FFF2-40B4-BE49-F238E27FC236}">
                <a16:creationId xmlns:a16="http://schemas.microsoft.com/office/drawing/2014/main" id="{EE9396F8-8440-B338-FCE0-094906510D67}"/>
              </a:ext>
            </a:extLst>
          </p:cNvPr>
          <p:cNvSpPr txBox="1">
            <a:spLocks/>
          </p:cNvSpPr>
          <p:nvPr/>
        </p:nvSpPr>
        <p:spPr bwMode="auto">
          <a:xfrm>
            <a:off x="360854" y="2161683"/>
            <a:ext cx="1148584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根据已给标点可知，本句为疑问句，本句意为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美国有唐人街吗</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，故答案为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 there any Chinatowns in America?</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0618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8C49AE2-3151-1E26-3E29-B84F935088A2}"/>
              </a:ext>
            </a:extLst>
          </p:cNvPr>
          <p:cNvSpPr>
            <a:spLocks noGrp="1"/>
          </p:cNvSpPr>
          <p:nvPr>
            <p:ph idx="1"/>
          </p:nvPr>
        </p:nvSpPr>
        <p:spPr>
          <a:xfrm>
            <a:off x="360854" y="908720"/>
            <a:ext cx="11485848" cy="4817729"/>
          </a:xfrm>
        </p:spPr>
        <p:txBody>
          <a:bodyPr/>
          <a:lstStyle/>
          <a:p>
            <a:pPr hangingPunct="0">
              <a:tabLst>
                <a:tab pos="2962275" algn="l"/>
                <a:tab pos="8191500" algn="l"/>
              </a:tabLst>
            </a:pP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a:t>
            </a:r>
            <a:r>
              <a:rPr lang="zh-CN" altLang="zh-CN" sz="2600"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2600"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600"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a:t>
            </a:r>
            <a:r>
              <a:rPr lang="en-US" altLang="zh-CN" sz="26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
            </a:r>
            <a:r>
              <a:rPr lang="zh-CN" altLang="zh-CN" sz="2600"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班级的假期研学经历</a:t>
            </a:r>
            <a:r>
              <a:rPr lang="zh-CN" altLang="zh-CN" sz="26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将下面的图片用</a:t>
            </a:r>
            <a:r>
              <a:rPr lang="en-US" altLang="zh-CN" sz="26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600"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排序。</a:t>
            </a:r>
            <a:endParaRPr lang="zh-CN" altLang="zh-CN" sz="26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 had a great holiday study tour. First, he went to China. He visited Beijing. There were many interesting shops and delicious Chinese food. Then he went to the West Lake. The lake was so beautiful with green trees and mountains around. At night, he went camping. He sat around the campfire with his friends, singing and chatting. After that, he flew to the UK. He saw Big Ben and the London Eye. Finally, he came back to Beijing and rowed a boat on the river. The view there was like a beautiful picture. What a great holiday study tour</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a:extLst>
              <a:ext uri="{FF2B5EF4-FFF2-40B4-BE49-F238E27FC236}">
                <a16:creationId xmlns:a16="http://schemas.microsoft.com/office/drawing/2014/main" id="{79652EAB-7170-AFD0-B79B-E428798C53CE}"/>
              </a:ext>
            </a:extLst>
          </p:cNvPr>
          <p:cNvPicPr>
            <a:picLocks noChangeAspect="1"/>
          </p:cNvPicPr>
          <p:nvPr/>
        </p:nvPicPr>
        <p:blipFill>
          <a:blip r:embed="rId2"/>
          <a:stretch>
            <a:fillRect/>
          </a:stretch>
        </p:blipFill>
        <p:spPr>
          <a:xfrm>
            <a:off x="947470" y="1109504"/>
            <a:ext cx="2448272" cy="334595"/>
          </a:xfrm>
          <a:prstGeom prst="rect">
            <a:avLst/>
          </a:prstGeom>
        </p:spPr>
      </p:pic>
    </p:spTree>
    <p:extLst>
      <p:ext uri="{BB962C8B-B14F-4D97-AF65-F5344CB8AC3E}">
        <p14:creationId xmlns:p14="http://schemas.microsoft.com/office/powerpoint/2010/main" val="32897931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AAA2ABE-E16F-B1D8-4197-EFEA1DE23C31}"/>
              </a:ext>
            </a:extLst>
          </p:cNvPr>
          <p:cNvSpPr>
            <a:spLocks noGrp="1"/>
          </p:cNvSpPr>
          <p:nvPr>
            <p:ph idx="1"/>
          </p:nvPr>
        </p:nvSpPr>
        <p:spPr>
          <a:xfrm>
            <a:off x="360854" y="2130111"/>
            <a:ext cx="11485848" cy="2595839"/>
          </a:xfrm>
        </p:spPr>
        <p:txBody>
          <a:bodyPr/>
          <a:lstStyle/>
          <a:p>
            <a:pPr>
              <a:tabLst>
                <a:tab pos="1433513" algn="l"/>
                <a:tab pos="4932363" algn="l"/>
                <a:tab pos="8607425" algn="l"/>
              </a:tabLst>
            </a:pPr>
            <a:r>
              <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1433513" algn="l"/>
                <a:tab pos="4932363" algn="l"/>
                <a:tab pos="8607425"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a:tabLst>
                <a:tab pos="1433513" algn="l"/>
                <a:tab pos="4932363" algn="l"/>
                <a:tab pos="8607425"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a:tabLst>
                <a:tab pos="1433513" algn="l"/>
                <a:tab pos="4932363" algn="l"/>
                <a:tab pos="8607425" algn="l"/>
              </a:tabLst>
            </a:pPr>
            <a:r>
              <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xc4.jpg" descr="id:2147492097;FounderCES">
            <a:extLst>
              <a:ext uri="{FF2B5EF4-FFF2-40B4-BE49-F238E27FC236}">
                <a16:creationId xmlns:a16="http://schemas.microsoft.com/office/drawing/2014/main" id="{3CD5EB2E-2028-588E-173F-8BAC482D333E}"/>
              </a:ext>
            </a:extLst>
          </p:cNvPr>
          <p:cNvPicPr>
            <a:picLocks noChangeAspect="1"/>
          </p:cNvPicPr>
          <p:nvPr/>
        </p:nvPicPr>
        <p:blipFill>
          <a:blip r:embed="rId2"/>
          <a:stretch>
            <a:fillRect/>
          </a:stretch>
        </p:blipFill>
        <p:spPr>
          <a:xfrm>
            <a:off x="1615443" y="1198856"/>
            <a:ext cx="1975038" cy="997096"/>
          </a:xfrm>
          <a:prstGeom prst="rect">
            <a:avLst/>
          </a:prstGeom>
        </p:spPr>
      </p:pic>
      <p:pic>
        <p:nvPicPr>
          <p:cNvPr id="4" name="zxc5.jpg" descr="id:2147492104;FounderCES">
            <a:extLst>
              <a:ext uri="{FF2B5EF4-FFF2-40B4-BE49-F238E27FC236}">
                <a16:creationId xmlns:a16="http://schemas.microsoft.com/office/drawing/2014/main" id="{89F35DB3-901E-013F-1CCE-BB4B37D0AD32}"/>
              </a:ext>
            </a:extLst>
          </p:cNvPr>
          <p:cNvPicPr>
            <a:picLocks noChangeAspect="1"/>
          </p:cNvPicPr>
          <p:nvPr/>
        </p:nvPicPr>
        <p:blipFill>
          <a:blip r:embed="rId3"/>
          <a:stretch>
            <a:fillRect/>
          </a:stretch>
        </p:blipFill>
        <p:spPr>
          <a:xfrm>
            <a:off x="5139170" y="889393"/>
            <a:ext cx="1947932" cy="1240718"/>
          </a:xfrm>
          <a:prstGeom prst="rect">
            <a:avLst/>
          </a:prstGeom>
        </p:spPr>
      </p:pic>
      <p:pic>
        <p:nvPicPr>
          <p:cNvPr id="5" name="zxc6.jpg" descr="id:2147492111;FounderCES">
            <a:extLst>
              <a:ext uri="{FF2B5EF4-FFF2-40B4-BE49-F238E27FC236}">
                <a16:creationId xmlns:a16="http://schemas.microsoft.com/office/drawing/2014/main" id="{F49705B6-7CAC-471D-F8FC-7B9A10408AE4}"/>
              </a:ext>
            </a:extLst>
          </p:cNvPr>
          <p:cNvPicPr>
            <a:picLocks noChangeAspect="1"/>
          </p:cNvPicPr>
          <p:nvPr/>
        </p:nvPicPr>
        <p:blipFill>
          <a:blip r:embed="rId4"/>
          <a:stretch>
            <a:fillRect/>
          </a:stretch>
        </p:blipFill>
        <p:spPr>
          <a:xfrm>
            <a:off x="8692597" y="883469"/>
            <a:ext cx="2205517" cy="1240718"/>
          </a:xfrm>
          <a:prstGeom prst="rect">
            <a:avLst/>
          </a:prstGeom>
        </p:spPr>
      </p:pic>
      <p:pic>
        <p:nvPicPr>
          <p:cNvPr id="6" name="zxc7.jpg" descr="id:2147492118;FounderCES">
            <a:extLst>
              <a:ext uri="{FF2B5EF4-FFF2-40B4-BE49-F238E27FC236}">
                <a16:creationId xmlns:a16="http://schemas.microsoft.com/office/drawing/2014/main" id="{0938D92C-2354-74E3-8430-6F427BC26760}"/>
              </a:ext>
            </a:extLst>
          </p:cNvPr>
          <p:cNvPicPr>
            <a:picLocks noChangeAspect="1"/>
          </p:cNvPicPr>
          <p:nvPr/>
        </p:nvPicPr>
        <p:blipFill>
          <a:blip r:embed="rId5"/>
          <a:stretch>
            <a:fillRect/>
          </a:stretch>
        </p:blipFill>
        <p:spPr>
          <a:xfrm>
            <a:off x="1161177" y="2903951"/>
            <a:ext cx="2865064" cy="1240718"/>
          </a:xfrm>
          <a:prstGeom prst="rect">
            <a:avLst/>
          </a:prstGeom>
        </p:spPr>
      </p:pic>
      <p:pic>
        <p:nvPicPr>
          <p:cNvPr id="7" name="zxc8.jpg" descr="id:2147492125;FounderCES">
            <a:extLst>
              <a:ext uri="{FF2B5EF4-FFF2-40B4-BE49-F238E27FC236}">
                <a16:creationId xmlns:a16="http://schemas.microsoft.com/office/drawing/2014/main" id="{747FB9D1-BD8E-6F22-020C-0F92ED21A9C1}"/>
              </a:ext>
            </a:extLst>
          </p:cNvPr>
          <p:cNvPicPr>
            <a:picLocks noChangeAspect="1"/>
          </p:cNvPicPr>
          <p:nvPr/>
        </p:nvPicPr>
        <p:blipFill>
          <a:blip r:embed="rId6"/>
          <a:stretch>
            <a:fillRect/>
          </a:stretch>
        </p:blipFill>
        <p:spPr>
          <a:xfrm>
            <a:off x="5317761" y="2906271"/>
            <a:ext cx="1553304" cy="1240718"/>
          </a:xfrm>
          <a:prstGeom prst="rect">
            <a:avLst/>
          </a:prstGeom>
        </p:spPr>
      </p:pic>
      <p:pic>
        <p:nvPicPr>
          <p:cNvPr id="8" name="zxc9.jpg" descr="id:2147492132;FounderCES">
            <a:extLst>
              <a:ext uri="{FF2B5EF4-FFF2-40B4-BE49-F238E27FC236}">
                <a16:creationId xmlns:a16="http://schemas.microsoft.com/office/drawing/2014/main" id="{5A2439AA-CB58-8855-1E43-BF0E22F4A4B1}"/>
              </a:ext>
            </a:extLst>
          </p:cNvPr>
          <p:cNvPicPr>
            <a:picLocks noChangeAspect="1"/>
          </p:cNvPicPr>
          <p:nvPr/>
        </p:nvPicPr>
        <p:blipFill>
          <a:blip r:embed="rId7"/>
          <a:stretch>
            <a:fillRect/>
          </a:stretch>
        </p:blipFill>
        <p:spPr>
          <a:xfrm>
            <a:off x="8767930" y="2903951"/>
            <a:ext cx="2016224" cy="1240718"/>
          </a:xfrm>
          <a:prstGeom prst="rect">
            <a:avLst/>
          </a:prstGeom>
        </p:spPr>
      </p:pic>
      <p:sp>
        <p:nvSpPr>
          <p:cNvPr id="10" name="文本框 9">
            <a:extLst>
              <a:ext uri="{FF2B5EF4-FFF2-40B4-BE49-F238E27FC236}">
                <a16:creationId xmlns:a16="http://schemas.microsoft.com/office/drawing/2014/main" id="{DDBA149E-825A-EF2F-1FE3-C63E340BAF28}"/>
              </a:ext>
            </a:extLst>
          </p:cNvPr>
          <p:cNvSpPr txBox="1"/>
          <p:nvPr/>
        </p:nvSpPr>
        <p:spPr>
          <a:xfrm>
            <a:off x="2395903" y="2255909"/>
            <a:ext cx="41411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D</a:t>
            </a:r>
            <a:endParaRPr lang="zh-CN" altLang="en-US"/>
          </a:p>
        </p:txBody>
      </p:sp>
      <p:sp>
        <p:nvSpPr>
          <p:cNvPr id="12" name="文本框 11">
            <a:extLst>
              <a:ext uri="{FF2B5EF4-FFF2-40B4-BE49-F238E27FC236}">
                <a16:creationId xmlns:a16="http://schemas.microsoft.com/office/drawing/2014/main" id="{C9FFC9D2-DC82-B96B-3CD3-D42FCE29CD35}"/>
              </a:ext>
            </a:extLst>
          </p:cNvPr>
          <p:cNvSpPr txBox="1"/>
          <p:nvPr/>
        </p:nvSpPr>
        <p:spPr>
          <a:xfrm>
            <a:off x="5897112" y="2261555"/>
            <a:ext cx="414118" cy="523220"/>
          </a:xfrm>
          <a:prstGeom prst="rect">
            <a:avLst/>
          </a:prstGeom>
          <a:noFill/>
        </p:spPr>
        <p:txBody>
          <a:bodyPr wrap="square">
            <a:spAutoFit/>
          </a:bodyPr>
          <a:lstStyle/>
          <a:p>
            <a:r>
              <a:rPr lang="en-US" altLang="zh-CN" sz="2800" b="1" dirty="0">
                <a:solidFill>
                  <a:srgbClr val="FF0000"/>
                </a:solidFill>
                <a:effectLst/>
                <a:latin typeface="Times New Roman" panose="02020603050405020304" pitchFamily="18" charset="0"/>
                <a:ea typeface="宋体" panose="02010600030101010101" pitchFamily="2" charset="-122"/>
              </a:rPr>
              <a:t>A</a:t>
            </a:r>
            <a:endParaRPr lang="zh-CN" altLang="en-US" dirty="0"/>
          </a:p>
        </p:txBody>
      </p:sp>
      <p:sp>
        <p:nvSpPr>
          <p:cNvPr id="14" name="文本框 13">
            <a:extLst>
              <a:ext uri="{FF2B5EF4-FFF2-40B4-BE49-F238E27FC236}">
                <a16:creationId xmlns:a16="http://schemas.microsoft.com/office/drawing/2014/main" id="{87B82582-3CEB-BA25-A1E4-9FE2DA300597}"/>
              </a:ext>
            </a:extLst>
          </p:cNvPr>
          <p:cNvSpPr txBox="1"/>
          <p:nvPr/>
        </p:nvSpPr>
        <p:spPr>
          <a:xfrm>
            <a:off x="9587450" y="2247637"/>
            <a:ext cx="52692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16" name="文本框 15">
            <a:extLst>
              <a:ext uri="{FF2B5EF4-FFF2-40B4-BE49-F238E27FC236}">
                <a16:creationId xmlns:a16="http://schemas.microsoft.com/office/drawing/2014/main" id="{FCA91ED3-B1C0-D5C8-16D4-E8A098D8F2D4}"/>
              </a:ext>
            </a:extLst>
          </p:cNvPr>
          <p:cNvSpPr txBox="1"/>
          <p:nvPr/>
        </p:nvSpPr>
        <p:spPr>
          <a:xfrm>
            <a:off x="2386650" y="4173230"/>
            <a:ext cx="41411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
        <p:nvSpPr>
          <p:cNvPr id="18" name="文本框 17">
            <a:extLst>
              <a:ext uri="{FF2B5EF4-FFF2-40B4-BE49-F238E27FC236}">
                <a16:creationId xmlns:a16="http://schemas.microsoft.com/office/drawing/2014/main" id="{8166A930-9F5E-D1C6-9145-D28BE13CEFDC}"/>
              </a:ext>
            </a:extLst>
          </p:cNvPr>
          <p:cNvSpPr txBox="1"/>
          <p:nvPr/>
        </p:nvSpPr>
        <p:spPr>
          <a:xfrm>
            <a:off x="5906077" y="4182194"/>
            <a:ext cx="41411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E</a:t>
            </a:r>
            <a:endParaRPr lang="zh-CN" altLang="en-US"/>
          </a:p>
        </p:txBody>
      </p:sp>
      <p:sp>
        <p:nvSpPr>
          <p:cNvPr id="20" name="文本框 19">
            <a:extLst>
              <a:ext uri="{FF2B5EF4-FFF2-40B4-BE49-F238E27FC236}">
                <a16:creationId xmlns:a16="http://schemas.microsoft.com/office/drawing/2014/main" id="{198ED3DA-DDDD-23AF-785D-6A5DCEAA1791}"/>
              </a:ext>
            </a:extLst>
          </p:cNvPr>
          <p:cNvSpPr txBox="1"/>
          <p:nvPr/>
        </p:nvSpPr>
        <p:spPr>
          <a:xfrm>
            <a:off x="9584587" y="4182194"/>
            <a:ext cx="382910"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F</a:t>
            </a:r>
            <a:endParaRPr lang="zh-CN" altLang="en-US"/>
          </a:p>
        </p:txBody>
      </p:sp>
      <p:sp>
        <p:nvSpPr>
          <p:cNvPr id="22" name="文本框 21">
            <a:extLst>
              <a:ext uri="{FF2B5EF4-FFF2-40B4-BE49-F238E27FC236}">
                <a16:creationId xmlns:a16="http://schemas.microsoft.com/office/drawing/2014/main" id="{43628D9A-BE17-9F50-1609-50D74E460B63}"/>
              </a:ext>
            </a:extLst>
          </p:cNvPr>
          <p:cNvSpPr txBox="1"/>
          <p:nvPr/>
        </p:nvSpPr>
        <p:spPr>
          <a:xfrm>
            <a:off x="360854" y="4646103"/>
            <a:ext cx="11485848" cy="1303177"/>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根据短文内容可知，</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Tom</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的研学过程为：游览北京，游览西湖，露营，飞回英国，看大本钟和伦敦眼，划船。故答案为</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“D A B C E F”</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98485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6" grpId="0"/>
      <p:bldP spid="18" grpId="0"/>
      <p:bldP spid="20"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7E6803-5DB5-2E51-87FF-60149A5A6D5D}"/>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276C2914-67A6-B63C-68E2-3931C3EBCCBC}"/>
              </a:ext>
            </a:extLst>
          </p:cNvPr>
          <p:cNvSpPr>
            <a:spLocks noGrp="1"/>
          </p:cNvSpPr>
          <p:nvPr>
            <p:ph idx="1"/>
          </p:nvPr>
        </p:nvSpPr>
        <p:spPr>
          <a:xfrm>
            <a:off x="360854" y="1337727"/>
            <a:ext cx="11485848" cy="5067798"/>
          </a:xfrm>
        </p:spPr>
        <p:txBody>
          <a:bodyPr/>
          <a:lstStyle/>
          <a:p>
            <a:pPr hangingPunct="0">
              <a:lnSpc>
                <a:spcPct val="140000"/>
              </a:lnSpc>
              <a:tabLst>
                <a:tab pos="3948113" algn="l"/>
                <a:tab pos="4230688" algn="l"/>
                <a:tab pos="8191500" algn="l"/>
              </a:tabLst>
            </a:pP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a:t>
            </a:r>
            <a:r>
              <a:rPr lang="en-US"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阅读短文</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根据短文内容填空并回答问题。</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lnSpc>
                <a:spcPct val="140000"/>
              </a:lnSpc>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love travelling? It’s my hobby. I have been to many places with my family. I think it’s an amazing thing to travel by train in China. The following routes</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路线</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make you never forget the train rides in China, because they are so special</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lvl="0" indent="717550" hangingPunct="0">
              <a:lnSpc>
                <a:spcPct val="140000"/>
              </a:lnSpc>
              <a:tabLst>
                <a:tab pos="4231005" algn="l"/>
                <a:tab pos="8191500" algn="l"/>
              </a:tabLst>
            </a:pP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Beijing</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Lhasa</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715010" hangingPunct="0">
              <a:lnSpc>
                <a:spcPct val="140000"/>
              </a:lnSpc>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famous as the highest railway in the world. It is called Sky Road. It climbs to 5</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metres above the sea level. And it usually takes you about 40 hours and 20 minutes to finish the whole ride</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自主探究提优-通.eps" descr="id:2147491794;FounderCES">
            <a:extLst>
              <a:ext uri="{FF2B5EF4-FFF2-40B4-BE49-F238E27FC236}">
                <a16:creationId xmlns:a16="http://schemas.microsoft.com/office/drawing/2014/main" id="{72473D63-2B10-443A-A716-788E0462FFE4}"/>
              </a:ext>
            </a:extLst>
          </p:cNvPr>
          <p:cNvPicPr>
            <a:picLocks noChangeAspect="1"/>
          </p:cNvPicPr>
          <p:nvPr/>
        </p:nvPicPr>
        <p:blipFill>
          <a:blip r:embed="rId2"/>
          <a:stretch>
            <a:fillRect/>
          </a:stretch>
        </p:blipFill>
        <p:spPr>
          <a:xfrm>
            <a:off x="360854" y="692696"/>
            <a:ext cx="7606560" cy="630406"/>
          </a:xfrm>
          <a:prstGeom prst="rect">
            <a:avLst/>
          </a:prstGeom>
        </p:spPr>
      </p:pic>
      <p:pic>
        <p:nvPicPr>
          <p:cNvPr id="4" name="图片 3">
            <a:extLst>
              <a:ext uri="{FF2B5EF4-FFF2-40B4-BE49-F238E27FC236}">
                <a16:creationId xmlns:a16="http://schemas.microsoft.com/office/drawing/2014/main" id="{9A7A2A16-F9D2-DA89-7205-DC52EB088526}"/>
              </a:ext>
            </a:extLst>
          </p:cNvPr>
          <p:cNvPicPr>
            <a:picLocks noChangeAspect="1"/>
          </p:cNvPicPr>
          <p:nvPr/>
        </p:nvPicPr>
        <p:blipFill>
          <a:blip r:embed="rId3"/>
          <a:stretch>
            <a:fillRect/>
          </a:stretch>
        </p:blipFill>
        <p:spPr>
          <a:xfrm>
            <a:off x="1135446" y="1490349"/>
            <a:ext cx="3195524" cy="458424"/>
          </a:xfrm>
          <a:prstGeom prst="rect">
            <a:avLst/>
          </a:prstGeom>
        </p:spPr>
      </p:pic>
    </p:spTree>
    <p:extLst>
      <p:ext uri="{BB962C8B-B14F-4D97-AF65-F5344CB8AC3E}">
        <p14:creationId xmlns:p14="http://schemas.microsoft.com/office/powerpoint/2010/main" val="5255908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0D0BF9D-8035-871D-EEB4-50CD944DDD56}"/>
              </a:ext>
            </a:extLst>
          </p:cNvPr>
          <p:cNvSpPr>
            <a:spLocks noGrp="1"/>
          </p:cNvSpPr>
          <p:nvPr>
            <p:ph idx="1"/>
          </p:nvPr>
        </p:nvSpPr>
        <p:spPr>
          <a:xfrm>
            <a:off x="360854" y="697851"/>
            <a:ext cx="11485848" cy="5909310"/>
          </a:xfrm>
        </p:spPr>
        <p:txBody>
          <a:bodyPr/>
          <a:lstStyle/>
          <a:p>
            <a:pPr indent="717550" hangingPunct="0">
              <a:tabLst>
                <a:tab pos="4231005" algn="l"/>
                <a:tab pos="8191500"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Urumqi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Kashgar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01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learn much about the history on the ride. You can enjoy the scenery of the snowy Tianshan Mountains and the Flaming Mountains in Turpan, too. Depending on</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取决于</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 train speeds, the ride takes you about 18 to 25 hours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lvl="0" indent="717550" hangingPunct="0">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Beijing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Shanghai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railway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715010"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high-speed railway connects two big cities in China, Beijing and Shanghai. The trains on the line can run 350km an hour. It’s 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318 kilometres long and it takes about 4 hours and 48 minutes to finish the ride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5131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5单元目标导航.eps">
            <a:extLst>
              <a:ext uri="{FF2B5EF4-FFF2-40B4-BE49-F238E27FC236}">
                <a16:creationId xmlns:a16="http://schemas.microsoft.com/office/drawing/2014/main" id="{B09212A5-9C15-FB68-1825-F916CAFA8E1D}"/>
              </a:ext>
            </a:extLst>
          </p:cNvPr>
          <p:cNvPicPr>
            <a:picLocks noChangeAspect="1"/>
          </p:cNvPicPr>
          <p:nvPr/>
        </p:nvPicPr>
        <p:blipFill>
          <a:blip r:embed="rId2"/>
          <a:stretch>
            <a:fillRect/>
          </a:stretch>
        </p:blipFill>
        <p:spPr>
          <a:xfrm>
            <a:off x="360854" y="1678451"/>
            <a:ext cx="11485848" cy="526413"/>
          </a:xfrm>
          <a:prstGeom prst="rect">
            <a:avLst/>
          </a:prstGeom>
        </p:spPr>
      </p:pic>
      <p:graphicFrame>
        <p:nvGraphicFramePr>
          <p:cNvPr id="2" name="表格 1">
            <a:extLst>
              <a:ext uri="{FF2B5EF4-FFF2-40B4-BE49-F238E27FC236}">
                <a16:creationId xmlns:a16="http://schemas.microsoft.com/office/drawing/2014/main" id="{722D19BE-5E7C-97C2-3A2B-1F08AC10FB30}"/>
              </a:ext>
            </a:extLst>
          </p:cNvPr>
          <p:cNvGraphicFramePr>
            <a:graphicFrameLocks noGrp="1"/>
          </p:cNvGraphicFramePr>
          <p:nvPr/>
        </p:nvGraphicFramePr>
        <p:xfrm>
          <a:off x="360854" y="2204864"/>
          <a:ext cx="11485848" cy="3200400"/>
        </p:xfrm>
        <a:graphic>
          <a:graphicData uri="http://schemas.openxmlformats.org/drawingml/2006/table">
            <a:tbl>
              <a:tblPr firstRow="1" firstCol="1" bandRow="1"/>
              <a:tblGrid>
                <a:gridCol w="459435">
                  <a:extLst>
                    <a:ext uri="{9D8B030D-6E8A-4147-A177-3AD203B41FA5}">
                      <a16:colId xmlns:a16="http://schemas.microsoft.com/office/drawing/2014/main" val="315773229"/>
                    </a:ext>
                  </a:extLst>
                </a:gridCol>
                <a:gridCol w="11026413">
                  <a:extLst>
                    <a:ext uri="{9D8B030D-6E8A-4147-A177-3AD203B41FA5}">
                      <a16:colId xmlns:a16="http://schemas.microsoft.com/office/drawing/2014/main" val="2603703917"/>
                    </a:ext>
                  </a:extLst>
                </a:gridCol>
              </a:tblGrid>
              <a:tr h="0">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lnTlToBr w="12700" cmpd="sng">
                      <a:noFill/>
                      <a:prstDash val="solid"/>
                    </a:lnTlToBr>
                    <a:lnBlToTr w="12700" cmpd="sng">
                      <a:noFill/>
                      <a:prstDash val="solid"/>
                    </a:lnBlToTr>
                    <a:solidFill>
                      <a:srgbClr val="B9E5FA"/>
                    </a:solidFill>
                  </a:tcPr>
                </a:tc>
                <a:tc>
                  <a:txBody>
                    <a:bodyPr/>
                    <a:lstStyle/>
                    <a:p>
                      <a:pPr algn="just"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重音与重读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There’s a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Chi</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natown</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in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York</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There are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lots</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of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nese</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shops</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and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res</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taurants</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there</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go to </a:t>
                      </a:r>
                      <a:r>
                        <a:rPr lang="en-US" sz="28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Chi</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natown</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now</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go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now</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It’s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too</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late</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84487329"/>
                  </a:ext>
                </a:extLst>
              </a:tr>
            </a:tbl>
          </a:graphicData>
        </a:graphic>
      </p:graphicFrame>
    </p:spTree>
    <p:extLst>
      <p:ext uri="{BB962C8B-B14F-4D97-AF65-F5344CB8AC3E}">
        <p14:creationId xmlns:p14="http://schemas.microsoft.com/office/powerpoint/2010/main" val="444218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56FC03B-44DD-92F8-781F-05C0363A73D6}"/>
              </a:ext>
            </a:extLst>
          </p:cNvPr>
          <p:cNvSpPr>
            <a:spLocks noGrp="1"/>
          </p:cNvSpPr>
          <p:nvPr>
            <p:ph idx="1"/>
          </p:nvPr>
        </p:nvSpPr>
        <p:spPr>
          <a:xfrm>
            <a:off x="360854" y="725546"/>
            <a:ext cx="11485848" cy="5909310"/>
          </a:xfrm>
        </p:spPr>
        <p:txBody>
          <a:bodyPr/>
          <a:lstStyle/>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train ride of Beijing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Lhasa is called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Road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writer thinks travelling by train in China is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train on Beijing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Shanghai line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350km an hour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you see on the train ride of Urumqi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Kashgar?</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p>
          <a:p>
            <a:pPr eaLnBrk="1" hangingPunct="0">
              <a:tabLst>
                <a:tab pos="3227388" algn="l"/>
                <a:tab pos="8191500" algn="l"/>
              </a:tabLst>
            </a:pP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train ride of the three do you want to take? Why?</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tabLst>
                <a:tab pos="4231005" algn="l"/>
                <a:tab pos="8191500" algn="l"/>
              </a:tabLst>
            </a:pP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 _______________________________________________________________ _______________________________________________________________ </a:t>
            </a:r>
            <a:r>
              <a:rPr lang="zh-CN"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957814C3-586A-6E1C-D4B8-8D51FF1FA0A7}"/>
              </a:ext>
            </a:extLst>
          </p:cNvPr>
          <p:cNvSpPr txBox="1"/>
          <p:nvPr/>
        </p:nvSpPr>
        <p:spPr>
          <a:xfrm>
            <a:off x="6833505" y="795642"/>
            <a:ext cx="88696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Sky</a:t>
            </a:r>
            <a:endParaRPr lang="zh-CN" altLang="en-US"/>
          </a:p>
        </p:txBody>
      </p:sp>
      <p:sp>
        <p:nvSpPr>
          <p:cNvPr id="7" name="文本框 6">
            <a:extLst>
              <a:ext uri="{FF2B5EF4-FFF2-40B4-BE49-F238E27FC236}">
                <a16:creationId xmlns:a16="http://schemas.microsoft.com/office/drawing/2014/main" id="{A6E76AAA-DF3A-6E00-8F4F-D2FA460BF2DF}"/>
              </a:ext>
            </a:extLst>
          </p:cNvPr>
          <p:cNvSpPr txBox="1"/>
          <p:nvPr/>
        </p:nvSpPr>
        <p:spPr>
          <a:xfrm>
            <a:off x="7553296" y="1430675"/>
            <a:ext cx="160704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amazing</a:t>
            </a:r>
            <a:endParaRPr lang="zh-CN" altLang="en-US"/>
          </a:p>
        </p:txBody>
      </p:sp>
      <p:sp>
        <p:nvSpPr>
          <p:cNvPr id="9" name="文本框 8">
            <a:extLst>
              <a:ext uri="{FF2B5EF4-FFF2-40B4-BE49-F238E27FC236}">
                <a16:creationId xmlns:a16="http://schemas.microsoft.com/office/drawing/2014/main" id="{B98019B8-3AEB-8356-38AD-E6DF47670733}"/>
              </a:ext>
            </a:extLst>
          </p:cNvPr>
          <p:cNvSpPr txBox="1"/>
          <p:nvPr/>
        </p:nvSpPr>
        <p:spPr>
          <a:xfrm>
            <a:off x="5735166" y="2123571"/>
            <a:ext cx="103098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runs</a:t>
            </a:r>
            <a:endParaRPr lang="zh-CN" altLang="en-US"/>
          </a:p>
        </p:txBody>
      </p:sp>
      <p:sp>
        <p:nvSpPr>
          <p:cNvPr id="11" name="文本框 10">
            <a:extLst>
              <a:ext uri="{FF2B5EF4-FFF2-40B4-BE49-F238E27FC236}">
                <a16:creationId xmlns:a16="http://schemas.microsoft.com/office/drawing/2014/main" id="{4BA580EF-8397-D57A-0454-8F45AFC257F6}"/>
              </a:ext>
            </a:extLst>
          </p:cNvPr>
          <p:cNvSpPr txBox="1"/>
          <p:nvPr/>
        </p:nvSpPr>
        <p:spPr>
          <a:xfrm>
            <a:off x="377699" y="3206813"/>
            <a:ext cx="11451860" cy="661207"/>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The snowy Tianshan Mountains and the Flaming Mountains in Turpan.</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a:extLst>
              <a:ext uri="{FF2B5EF4-FFF2-40B4-BE49-F238E27FC236}">
                <a16:creationId xmlns:a16="http://schemas.microsoft.com/office/drawing/2014/main" id="{68476193-EFD4-C956-0BB1-CF9786793DE9}"/>
              </a:ext>
            </a:extLst>
          </p:cNvPr>
          <p:cNvPicPr>
            <a:picLocks noChangeAspect="1"/>
          </p:cNvPicPr>
          <p:nvPr/>
        </p:nvPicPr>
        <p:blipFill>
          <a:blip r:embed="rId2"/>
          <a:stretch>
            <a:fillRect/>
          </a:stretch>
        </p:blipFill>
        <p:spPr>
          <a:xfrm>
            <a:off x="821370" y="4140866"/>
            <a:ext cx="2808312" cy="375226"/>
          </a:xfrm>
          <a:prstGeom prst="rect">
            <a:avLst/>
          </a:prstGeom>
        </p:spPr>
      </p:pic>
      <p:sp>
        <p:nvSpPr>
          <p:cNvPr id="12" name="文本框 11">
            <a:extLst>
              <a:ext uri="{FF2B5EF4-FFF2-40B4-BE49-F238E27FC236}">
                <a16:creationId xmlns:a16="http://schemas.microsoft.com/office/drawing/2014/main" id="{9C8F2DA2-BB19-DC3F-A28F-AE77003DBB88}"/>
              </a:ext>
            </a:extLst>
          </p:cNvPr>
          <p:cNvSpPr txBox="1"/>
          <p:nvPr/>
        </p:nvSpPr>
        <p:spPr>
          <a:xfrm>
            <a:off x="360854" y="4413955"/>
            <a:ext cx="11350976" cy="1949508"/>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I want to take the train ride of Urumqi—Kashgar.Because I love snow and I want to enjoy the scenery of the snowy Tianshan Mountains.</a:t>
            </a:r>
            <a:r>
              <a:rPr lang="zh-CN" altLang="zh-CN" sz="2800" b="1">
                <a:solidFill>
                  <a:srgbClr val="FF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2800" b="1">
                <a:solidFill>
                  <a:srgbClr val="FF0000"/>
                </a:solidFill>
                <a:effectLst/>
                <a:latin typeface="Times New Roman" panose="02020603050405020304" pitchFamily="18" charset="0"/>
                <a:ea typeface="楷体" panose="02010609060101010101" pitchFamily="49" charset="-122"/>
                <a:cs typeface="Times New Roman" panose="02020603050405020304" pitchFamily="18" charset="0"/>
              </a:rPr>
              <a:t>答案不唯一</a:t>
            </a:r>
            <a:r>
              <a:rPr lang="zh-CN" altLang="zh-CN" sz="2800" b="1">
                <a:solidFill>
                  <a:srgbClr val="FF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6440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520699-2F44-B584-4B51-A4EDBC218BF2}"/>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E6EC2AEC-A039-551E-94A6-6527B168B23A}"/>
              </a:ext>
            </a:extLst>
          </p:cNvPr>
          <p:cNvGraphicFramePr>
            <a:graphicFrameLocks noGrp="1"/>
          </p:cNvGraphicFramePr>
          <p:nvPr>
            <p:extLst>
              <p:ext uri="{D42A27DB-BD31-4B8C-83A1-F6EECF244321}">
                <p14:modId xmlns:p14="http://schemas.microsoft.com/office/powerpoint/2010/main" val="3510244418"/>
              </p:ext>
            </p:extLst>
          </p:nvPr>
        </p:nvGraphicFramePr>
        <p:xfrm>
          <a:off x="334566" y="1749786"/>
          <a:ext cx="11521280" cy="3200400"/>
        </p:xfrm>
        <a:graphic>
          <a:graphicData uri="http://schemas.openxmlformats.org/drawingml/2006/table">
            <a:tbl>
              <a:tblPr firstRow="1" firstCol="1" bandRow="1"/>
              <a:tblGrid>
                <a:gridCol w="460851">
                  <a:extLst>
                    <a:ext uri="{9D8B030D-6E8A-4147-A177-3AD203B41FA5}">
                      <a16:colId xmlns:a16="http://schemas.microsoft.com/office/drawing/2014/main" val="2905577439"/>
                    </a:ext>
                  </a:extLst>
                </a:gridCol>
                <a:gridCol w="11060429">
                  <a:extLst>
                    <a:ext uri="{9D8B030D-6E8A-4147-A177-3AD203B41FA5}">
                      <a16:colId xmlns:a16="http://schemas.microsoft.com/office/drawing/2014/main" val="3467615940"/>
                    </a:ext>
                  </a:extLst>
                </a:gridCol>
              </a:tblGrid>
              <a:tr h="0">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词</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dancing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跳舞，</a:t>
                      </a:r>
                      <a:r>
                        <a:rPr lang="zh-CN"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舞蹈</a:t>
                      </a:r>
                      <a:r>
                        <a:rPr lang="en-US" altLang="zh-CN"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Chinatown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唐人街，</a:t>
                      </a:r>
                      <a:r>
                        <a:rPr lang="zh-CN"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中国城</a:t>
                      </a:r>
                      <a:r>
                        <a:rPr lang="en-US" altLang="zh-CN"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sometimes</a:t>
                      </a: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有时</a:t>
                      </a:r>
                    </a:p>
                    <a:p>
                      <a:pPr algn="just"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shop</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商店</a:t>
                      </a:r>
                      <a:r>
                        <a:rPr lang="en-US" altLang="zh-CN" sz="2800" baseline="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then</a:t>
                      </a: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既然是这样，那么</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ah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啊</a:t>
                      </a:r>
                    </a:p>
                    <a:p>
                      <a:pPr algn="just" hangingPunct="0">
                        <a:lnSpc>
                          <a:spcPct val="150000"/>
                        </a:lnSpc>
                        <a:buNone/>
                        <a:tabLst>
                          <a:tab pos="4231005" algn="l"/>
                          <a:tab pos="8191500"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strong</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坚固的</a:t>
                      </a: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dancing</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是名词</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由动词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dance</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转变而来。类似的名词还有</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fishing</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钓鱼</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swimming</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游泳</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shopping</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购物等。</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993916177"/>
                  </a:ext>
                </a:extLst>
              </a:tr>
            </a:tbl>
          </a:graphicData>
        </a:graphic>
      </p:graphicFrame>
    </p:spTree>
    <p:extLst>
      <p:ext uri="{BB962C8B-B14F-4D97-AF65-F5344CB8AC3E}">
        <p14:creationId xmlns:p14="http://schemas.microsoft.com/office/powerpoint/2010/main" val="10919287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777212-7458-A73B-A70B-5E1005612237}"/>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2DE81E7F-915A-A4A4-1ACD-2FA203CAA195}"/>
              </a:ext>
            </a:extLst>
          </p:cNvPr>
          <p:cNvGraphicFramePr>
            <a:graphicFrameLocks noGrp="1"/>
          </p:cNvGraphicFramePr>
          <p:nvPr>
            <p:extLst>
              <p:ext uri="{D42A27DB-BD31-4B8C-83A1-F6EECF244321}">
                <p14:modId xmlns:p14="http://schemas.microsoft.com/office/powerpoint/2010/main" val="4133253658"/>
              </p:ext>
            </p:extLst>
          </p:nvPr>
        </p:nvGraphicFramePr>
        <p:xfrm>
          <a:off x="334566" y="1196752"/>
          <a:ext cx="11521280" cy="4525963"/>
        </p:xfrm>
        <a:graphic>
          <a:graphicData uri="http://schemas.openxmlformats.org/drawingml/2006/table">
            <a:tbl>
              <a:tblPr firstRow="1" firstCol="1" bandRow="1"/>
              <a:tblGrid>
                <a:gridCol w="460851">
                  <a:extLst>
                    <a:ext uri="{9D8B030D-6E8A-4147-A177-3AD203B41FA5}">
                      <a16:colId xmlns:a16="http://schemas.microsoft.com/office/drawing/2014/main" val="3437982529"/>
                    </a:ext>
                  </a:extLst>
                </a:gridCol>
                <a:gridCol w="11060429">
                  <a:extLst>
                    <a:ext uri="{9D8B030D-6E8A-4147-A177-3AD203B41FA5}">
                      <a16:colId xmlns:a16="http://schemas.microsoft.com/office/drawing/2014/main" val="3125111684"/>
                    </a:ext>
                  </a:extLst>
                </a:gridCol>
              </a:tblGrid>
              <a:tr h="4525963">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心</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句</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Are there any Chinatowns in China?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中国有一些唐人街吗</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some</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通常用于肯定句中</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any</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通常用于否定句和疑问句中。</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 are you doing, Daming?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你正在做什么，大明</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I’m sending an email to my family in China.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我正在给在中国的家人发电子邮件。</a:t>
                      </a: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拓展</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send</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sth</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sb</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给某人送某物</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相当于</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send</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sb</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sth</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。如果</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sb</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用人称代词</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注意要用宾格形式。</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586" marR="22586"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1391743099"/>
                  </a:ext>
                </a:extLst>
              </a:tr>
            </a:tbl>
          </a:graphicData>
        </a:graphic>
      </p:graphicFrame>
    </p:spTree>
    <p:extLst>
      <p:ext uri="{BB962C8B-B14F-4D97-AF65-F5344CB8AC3E}">
        <p14:creationId xmlns:p14="http://schemas.microsoft.com/office/powerpoint/2010/main" val="5561177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714E46-DB83-D182-E0FB-97CC66298E27}"/>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2C5645B6-7692-A6AE-F8CA-4AEE71587CCD}"/>
              </a:ext>
            </a:extLst>
          </p:cNvPr>
          <p:cNvGraphicFramePr>
            <a:graphicFrameLocks noGrp="1"/>
          </p:cNvGraphicFramePr>
          <p:nvPr>
            <p:extLst>
              <p:ext uri="{D42A27DB-BD31-4B8C-83A1-F6EECF244321}">
                <p14:modId xmlns:p14="http://schemas.microsoft.com/office/powerpoint/2010/main" val="3561182599"/>
              </p:ext>
            </p:extLst>
          </p:nvPr>
        </p:nvGraphicFramePr>
        <p:xfrm>
          <a:off x="334566" y="908720"/>
          <a:ext cx="11521280" cy="5120640"/>
        </p:xfrm>
        <a:graphic>
          <a:graphicData uri="http://schemas.openxmlformats.org/drawingml/2006/table">
            <a:tbl>
              <a:tblPr firstRow="1" firstCol="1" bandRow="1"/>
              <a:tblGrid>
                <a:gridCol w="460851">
                  <a:extLst>
                    <a:ext uri="{9D8B030D-6E8A-4147-A177-3AD203B41FA5}">
                      <a16:colId xmlns:a16="http://schemas.microsoft.com/office/drawing/2014/main" val="3437982529"/>
                    </a:ext>
                  </a:extLst>
                </a:gridCol>
                <a:gridCol w="11060429">
                  <a:extLst>
                    <a:ext uri="{9D8B030D-6E8A-4147-A177-3AD203B41FA5}">
                      <a16:colId xmlns:a16="http://schemas.microsoft.com/office/drawing/2014/main" val="3125111684"/>
                    </a:ext>
                  </a:extLst>
                </a:gridCol>
              </a:tblGrid>
              <a:tr h="4525963">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心</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句</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 There are lots of Chinese shops and restaurants there</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那里有许多中国商店和饭馆。</a:t>
                      </a: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lots</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和</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lot</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of</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都表示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许多</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大量</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后接可数名词复数或不可数名词</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一般可以通用。</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非常</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十分</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为副词短语</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可修饰动词。</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Then</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let</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tomorrow</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那么让我们明天去吧。</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拓展</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then</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和</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then</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的区别</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then</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通常用作副词</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表示时间上的顺序或者结果。</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and</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then</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则更强调并列关系</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同时指出时间的先后顺序。</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586" marR="22586"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1391743099"/>
                  </a:ext>
                </a:extLst>
              </a:tr>
            </a:tbl>
          </a:graphicData>
        </a:graphic>
      </p:graphicFrame>
    </p:spTree>
    <p:extLst>
      <p:ext uri="{BB962C8B-B14F-4D97-AF65-F5344CB8AC3E}">
        <p14:creationId xmlns:p14="http://schemas.microsoft.com/office/powerpoint/2010/main" val="8530617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A33658-FED2-3E43-3226-6EBA6B47E52E}"/>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26B7C45D-1666-D038-3022-93D107717DA0}"/>
              </a:ext>
            </a:extLst>
          </p:cNvPr>
          <p:cNvGraphicFramePr>
            <a:graphicFrameLocks noGrp="1"/>
          </p:cNvGraphicFramePr>
          <p:nvPr/>
        </p:nvGraphicFramePr>
        <p:xfrm>
          <a:off x="334566" y="1600200"/>
          <a:ext cx="11521280" cy="3484983"/>
        </p:xfrm>
        <a:graphic>
          <a:graphicData uri="http://schemas.openxmlformats.org/drawingml/2006/table">
            <a:tbl>
              <a:tblPr firstRow="1" firstCol="1" bandRow="1"/>
              <a:tblGrid>
                <a:gridCol w="460851">
                  <a:extLst>
                    <a:ext uri="{9D8B030D-6E8A-4147-A177-3AD203B41FA5}">
                      <a16:colId xmlns:a16="http://schemas.microsoft.com/office/drawing/2014/main" val="3437982529"/>
                    </a:ext>
                  </a:extLst>
                </a:gridCol>
                <a:gridCol w="11060429">
                  <a:extLst>
                    <a:ext uri="{9D8B030D-6E8A-4147-A177-3AD203B41FA5}">
                      <a16:colId xmlns:a16="http://schemas.microsoft.com/office/drawing/2014/main" val="3125111684"/>
                    </a:ext>
                  </a:extLst>
                </a:gridCol>
              </a:tblGrid>
              <a:tr h="3484983">
                <a:tc>
                  <a:txBody>
                    <a:bodyPr/>
                    <a:lstStyle/>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核</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心</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句</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8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 You do miss China</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你确实想念中国</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在谓语动词前加助动词</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表示强调</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常用于肯定句。用于表示强调的</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可以有时态的变化</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但其后的谓语动词要用原形。</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 Do you want to go to Chinatown? </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你想去唐人街吗</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800">
                          <a:solidFill>
                            <a:srgbClr val="00AEEF"/>
                          </a:solidFill>
                          <a:effectLst/>
                          <a:latin typeface="Times New Roman" panose="02020603050405020304" pitchFamily="18" charset="0"/>
                          <a:ea typeface="隶书" panose="02010509060101010101" pitchFamily="49" charset="-122"/>
                          <a:cs typeface="Times New Roman" panose="02020603050405020304" pitchFamily="18" charset="0"/>
                        </a:rPr>
                        <a:t>提醒</a:t>
                      </a:r>
                      <a:r>
                        <a:rPr lang="zh-CN" sz="2800">
                          <a:solidFill>
                            <a:srgbClr val="00AEEF"/>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want</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r>
                        <a:rPr lang="en-US"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sth</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意为</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想要做某事</a:t>
                      </a:r>
                      <a:r>
                        <a:rPr lang="en-US" sz="2800">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586" marR="22586"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1391743099"/>
                  </a:ext>
                </a:extLst>
              </a:tr>
            </a:tbl>
          </a:graphicData>
        </a:graphic>
      </p:graphicFrame>
    </p:spTree>
    <p:extLst>
      <p:ext uri="{BB962C8B-B14F-4D97-AF65-F5344CB8AC3E}">
        <p14:creationId xmlns:p14="http://schemas.microsoft.com/office/powerpoint/2010/main" val="29469509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65B567-2DE0-F5EE-15EE-547336E8582D}"/>
            </a:ext>
          </a:extLst>
        </p:cNvPr>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BE91A146-92FA-6D40-2947-6167BB7BFB49}"/>
              </a:ext>
            </a:extLst>
          </p:cNvPr>
          <p:cNvGraphicFramePr>
            <a:graphicFrameLocks noGrp="1"/>
          </p:cNvGraphicFramePr>
          <p:nvPr>
            <p:extLst>
              <p:ext uri="{D42A27DB-BD31-4B8C-83A1-F6EECF244321}">
                <p14:modId xmlns:p14="http://schemas.microsoft.com/office/powerpoint/2010/main" val="2462304069"/>
              </p:ext>
            </p:extLst>
          </p:nvPr>
        </p:nvGraphicFramePr>
        <p:xfrm>
          <a:off x="334566" y="836712"/>
          <a:ext cx="11521280" cy="5486400"/>
        </p:xfrm>
        <a:graphic>
          <a:graphicData uri="http://schemas.openxmlformats.org/drawingml/2006/table">
            <a:tbl>
              <a:tblPr firstRow="1" firstCol="1" bandRow="1"/>
              <a:tblGrid>
                <a:gridCol w="460852">
                  <a:extLst>
                    <a:ext uri="{9D8B030D-6E8A-4147-A177-3AD203B41FA5}">
                      <a16:colId xmlns:a16="http://schemas.microsoft.com/office/drawing/2014/main" val="4143243658"/>
                    </a:ext>
                  </a:extLst>
                </a:gridCol>
                <a:gridCol w="11060428">
                  <a:extLst>
                    <a:ext uri="{9D8B030D-6E8A-4147-A177-3AD203B41FA5}">
                      <a16:colId xmlns:a16="http://schemas.microsoft.com/office/drawing/2014/main" val="2831516590"/>
                    </a:ext>
                  </a:extLst>
                </a:gridCol>
              </a:tblGrid>
              <a:tr h="4048843">
                <a:tc>
                  <a:txBody>
                    <a:bodyPr/>
                    <a:lstStyle/>
                    <a:p>
                      <a:pPr algn="ctr"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必</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solidFill>
                      <a:srgbClr val="B9E5FA"/>
                    </a:solidFill>
                  </a:tcPr>
                </a:tc>
                <a:tc>
                  <a:txBody>
                    <a:bodyPr/>
                    <a:lstStyle/>
                    <a:p>
                      <a:pPr algn="just" hangingPunct="0">
                        <a:lnSpc>
                          <a:spcPct val="150000"/>
                        </a:lnSpc>
                        <a:buNone/>
                        <a:tabLst>
                          <a:tab pos="4231005" algn="l"/>
                          <a:tab pos="8191500" algn="l"/>
                        </a:tabLs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询问某人正在做某事的句型及其答语：</a:t>
                      </a:r>
                    </a:p>
                    <a:p>
                      <a:pPr algn="just"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What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动词＋主语＋</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—主语＋</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动词＋动词</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-ing</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＋其他</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现在进行时表示现在正在进行的动作或持续存在的状态。其标志词有</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listen</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look</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now</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等。现在进行时的肯定句结构为</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主语＋</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动词＋动词</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-ing</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＋其他</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；否定句结构为</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主语＋</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动词＋</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＋动词</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-ing</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＋其他</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；一般疑问句结构为</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动词＋主语＋动词</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-ing</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＋其他</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；特殊疑问句结构为</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特殊疑问词＋</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动词＋主语＋</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r>
                        <a:rPr lang="en-US" sz="24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 let</a:t>
                      </a:r>
                      <a:r>
                        <a:rPr lang="zh-CN"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型祈使句：</a:t>
                      </a:r>
                      <a:r>
                        <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Let’s</a:t>
                      </a:r>
                      <a:r>
                        <a:rPr lang="zh-CN"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＋动词</a:t>
                      </a:r>
                      <a:r>
                        <a:rPr lang="zh-CN" altLang="zh-CN" sz="2400" smtClea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短语</a:t>
                      </a:r>
                      <a:r>
                        <a:rPr lang="zh-CN" altLang="zh-CN" sz="2400" smtClea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原形＋其他</a:t>
                      </a:r>
                      <a:r>
                        <a:rPr lang="en-US" altLang="zh-CN" sz="24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buNone/>
                        <a:tabLst>
                          <a:tab pos="4231005" algn="l"/>
                          <a:tab pos="8191500" algn="l"/>
                        </a:tabLst>
                      </a:pPr>
                      <a:r>
                        <a:rPr lang="zh-CN"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此句型用来建议某人和自己一起做某事。回答时，如果表示</a:t>
                      </a:r>
                      <a:r>
                        <a:rPr lang="en-US" altLang="zh-CN" sz="24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赞同</a:t>
                      </a:r>
                      <a:r>
                        <a:rPr lang="en-US" altLang="zh-CN" sz="24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常用</a:t>
                      </a:r>
                      <a:r>
                        <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“OK</a:t>
                      </a:r>
                      <a:r>
                        <a:rPr lang="en-US" altLang="zh-CN" sz="24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/Good idea</a:t>
                      </a:r>
                      <a:r>
                        <a:rPr lang="en-US" altLang="zh-CN" sz="24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/All right</a:t>
                      </a:r>
                      <a:r>
                        <a:rPr lang="en-US" altLang="zh-CN" sz="24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4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不赞同</a:t>
                      </a:r>
                      <a:r>
                        <a:rPr lang="en-US" altLang="zh-CN" sz="24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常用</a:t>
                      </a:r>
                      <a:r>
                        <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“Sorry</a:t>
                      </a:r>
                      <a:r>
                        <a:rPr lang="zh-CN" altLang="zh-CN" sz="2400" smtClea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理由</a:t>
                      </a:r>
                      <a:r>
                        <a:rPr lang="zh-CN" altLang="zh-CN" sz="2400" smtClea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en-US" altLang="zh-CN" sz="240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a:txBody>
                  <a:tcPr marL="39707" marR="39707" marT="0" marB="0" anchor="ctr">
                    <a:lnL w="12700" cap="flat" cmpd="sng" algn="ctr">
                      <a:solidFill>
                        <a:srgbClr val="00AEEF"/>
                      </a:solidFill>
                      <a:prstDash val="solid"/>
                      <a:round/>
                      <a:headEnd type="none" w="med" len="med"/>
                      <a:tailEnd type="none" w="med" len="med"/>
                    </a:lnL>
                    <a:lnR w="12700" cap="flat" cmpd="sng" algn="ctr">
                      <a:solidFill>
                        <a:srgbClr val="00AEEF"/>
                      </a:solidFill>
                      <a:prstDash val="solid"/>
                      <a:round/>
                      <a:headEnd type="none" w="med" len="med"/>
                      <a:tailEnd type="none" w="med" len="med"/>
                    </a:lnR>
                    <a:lnT w="12700" cap="flat" cmpd="sng" algn="ctr">
                      <a:solidFill>
                        <a:srgbClr val="00AEEF"/>
                      </a:solidFill>
                      <a:prstDash val="solid"/>
                      <a:round/>
                      <a:headEnd type="none" w="med" len="med"/>
                      <a:tailEnd type="none" w="med" len="med"/>
                    </a:lnT>
                    <a:lnB w="12700" cap="flat" cmpd="sng" algn="ctr">
                      <a:solidFill>
                        <a:srgbClr val="00AEEF"/>
                      </a:solidFill>
                      <a:prstDash val="solid"/>
                      <a:round/>
                      <a:headEnd type="none" w="med" len="med"/>
                      <a:tailEnd type="none" w="med" len="med"/>
                    </a:lnB>
                    <a:noFill/>
                  </a:tcPr>
                </a:tc>
                <a:extLst>
                  <a:ext uri="{0D108BD9-81ED-4DB2-BD59-A6C34878D82A}">
                    <a16:rowId xmlns:a16="http://schemas.microsoft.com/office/drawing/2014/main" val="1955972080"/>
                  </a:ext>
                </a:extLst>
              </a:tr>
            </a:tbl>
          </a:graphicData>
        </a:graphic>
      </p:graphicFrame>
    </p:spTree>
    <p:extLst>
      <p:ext uri="{BB962C8B-B14F-4D97-AF65-F5344CB8AC3E}">
        <p14:creationId xmlns:p14="http://schemas.microsoft.com/office/powerpoint/2010/main" val="29678170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12502"/>
            <a:ext cx="11485848" cy="652486"/>
          </a:xfrm>
        </p:spPr>
        <p:txBody>
          <a:bodyPr/>
          <a:lstStyle/>
          <a:p>
            <a:pPr hangingPunct="0">
              <a:lnSpc>
                <a:spcPct val="140000"/>
              </a:lnSpc>
              <a:tabLst>
                <a:tab pos="4231005" algn="l"/>
                <a:tab pos="8191500" algn="l"/>
              </a:tabLst>
            </a:pP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判断下列句子与所听内容是</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否</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6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相符</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p:txBody>
      </p:sp>
      <p:pic>
        <p:nvPicPr>
          <p:cNvPr id="4" name="25课内基础提优-通.eps" descr="id:2147491752;FounderCES">
            <a:extLst>
              <a:ext uri="{FF2B5EF4-FFF2-40B4-BE49-F238E27FC236}">
                <a16:creationId xmlns:a16="http://schemas.microsoft.com/office/drawing/2014/main" id="{7334A859-1B04-BBC5-60F3-8CC9481D02E7}"/>
              </a:ext>
            </a:extLst>
          </p:cNvPr>
          <p:cNvPicPr>
            <a:picLocks noChangeAspect="1"/>
          </p:cNvPicPr>
          <p:nvPr/>
        </p:nvPicPr>
        <p:blipFill>
          <a:blip r:embed="rId2"/>
          <a:stretch>
            <a:fillRect/>
          </a:stretch>
        </p:blipFill>
        <p:spPr>
          <a:xfrm>
            <a:off x="357912" y="724796"/>
            <a:ext cx="8542664" cy="632920"/>
          </a:xfrm>
          <a:prstGeom prst="rect">
            <a:avLst/>
          </a:prstGeom>
        </p:spPr>
      </p:pic>
      <p:sp>
        <p:nvSpPr>
          <p:cNvPr id="3" name="内容占位符 1">
            <a:extLst>
              <a:ext uri="{FF2B5EF4-FFF2-40B4-BE49-F238E27FC236}">
                <a16:creationId xmlns:a16="http://schemas.microsoft.com/office/drawing/2014/main" id="{EE310E0A-3D24-CDCF-2404-02A446669600}"/>
              </a:ext>
            </a:extLst>
          </p:cNvPr>
          <p:cNvSpPr txBox="1">
            <a:spLocks/>
          </p:cNvSpPr>
          <p:nvPr/>
        </p:nvSpPr>
        <p:spPr bwMode="auto">
          <a:xfrm>
            <a:off x="360854" y="1835894"/>
            <a:ext cx="11485848" cy="242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pPr>
            <a:r>
              <a:rPr lang="zh-CN" altLang="zh-CN" sz="26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Hello, I’m Dora.I’m in New York now.I miss my family in China very much.There’s a Chinatown in New York.There are lots of Chinese shops and restaurants there.And there’s Chinese dancing.I will go to Chinatown with my cousin Nancy tomorrow.</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a:extLst>
              <a:ext uri="{FF2B5EF4-FFF2-40B4-BE49-F238E27FC236}">
                <a16:creationId xmlns:a16="http://schemas.microsoft.com/office/drawing/2014/main" id="{AAAE0F12-8859-07F5-BEF9-51393BE00CBD}"/>
              </a:ext>
            </a:extLst>
          </p:cNvPr>
          <p:cNvSpPr txBox="1">
            <a:spLocks/>
          </p:cNvSpPr>
          <p:nvPr/>
        </p:nvSpPr>
        <p:spPr bwMode="auto">
          <a:xfrm>
            <a:off x="360854" y="4056516"/>
            <a:ext cx="11485848" cy="241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tabLst>
                <a:tab pos="4231005" algn="l"/>
                <a:tab pos="8191500" algn="l"/>
              </a:tabLst>
            </a:pP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60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Dora is in China now</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tabLst>
                <a:tab pos="4231005" algn="l"/>
                <a:tab pos="8191500" algn="l"/>
              </a:tabLst>
            </a:pP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Dora misses her family in China very much</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tabLst>
                <a:tab pos="4231005" algn="l"/>
                <a:tab pos="8191500" algn="l"/>
              </a:tabLst>
            </a:pP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lots of Chinese shops and restaurants in Chinatown</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tabLst>
                <a:tab pos="4231005" algn="l"/>
                <a:tab pos="8191500" algn="l"/>
              </a:tabLst>
            </a:pP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6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isn’t Chinese dancing in Chinatown</a:t>
            </a:r>
            <a:r>
              <a:rPr lang="en-US" altLang="zh-CN" sz="26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320AC42E-1E6B-C7DF-C0F7-C76E3506F28D}"/>
              </a:ext>
            </a:extLst>
          </p:cNvPr>
          <p:cNvSpPr txBox="1"/>
          <p:nvPr/>
        </p:nvSpPr>
        <p:spPr>
          <a:xfrm>
            <a:off x="965552" y="4047890"/>
            <a:ext cx="495264" cy="652486"/>
          </a:xfrm>
          <a:prstGeom prst="rect">
            <a:avLst/>
          </a:prstGeom>
          <a:noFill/>
        </p:spPr>
        <p:txBody>
          <a:bodyPr wrap="square">
            <a:spAutoFit/>
          </a:bodyPr>
          <a:lstStyle/>
          <a:p>
            <a:pPr>
              <a:lnSpc>
                <a:spcPct val="140000"/>
              </a:lnSpc>
            </a:pPr>
            <a:r>
              <a:rPr lang="en-US" altLang="zh-CN" sz="2600" b="1">
                <a:solidFill>
                  <a:srgbClr val="FF0000"/>
                </a:solidFill>
                <a:effectLst/>
              </a:rPr>
              <a:t>F</a:t>
            </a:r>
            <a:endParaRPr lang="zh-CN" altLang="en-US" sz="2600"/>
          </a:p>
        </p:txBody>
      </p:sp>
      <p:sp>
        <p:nvSpPr>
          <p:cNvPr id="7" name="文本框 6">
            <a:extLst>
              <a:ext uri="{FF2B5EF4-FFF2-40B4-BE49-F238E27FC236}">
                <a16:creationId xmlns:a16="http://schemas.microsoft.com/office/drawing/2014/main" id="{9F229142-09EA-202B-7258-6314487655A5}"/>
              </a:ext>
            </a:extLst>
          </p:cNvPr>
          <p:cNvSpPr txBox="1"/>
          <p:nvPr/>
        </p:nvSpPr>
        <p:spPr>
          <a:xfrm>
            <a:off x="913630" y="4602324"/>
            <a:ext cx="495264" cy="652486"/>
          </a:xfrm>
          <a:prstGeom prst="rect">
            <a:avLst/>
          </a:prstGeom>
          <a:noFill/>
        </p:spPr>
        <p:txBody>
          <a:bodyPr wrap="square">
            <a:spAutoFit/>
          </a:bodyPr>
          <a:lstStyle/>
          <a:p>
            <a:pPr>
              <a:lnSpc>
                <a:spcPct val="140000"/>
              </a:lnSpc>
            </a:pPr>
            <a:r>
              <a:rPr lang="en-US" altLang="zh-CN" sz="2600" b="1">
                <a:solidFill>
                  <a:srgbClr val="FF0000"/>
                </a:solidFill>
                <a:effectLst/>
              </a:rPr>
              <a:t>T</a:t>
            </a:r>
            <a:endParaRPr lang="zh-CN" altLang="en-US" sz="2600"/>
          </a:p>
        </p:txBody>
      </p:sp>
      <p:sp>
        <p:nvSpPr>
          <p:cNvPr id="8" name="文本框 7">
            <a:extLst>
              <a:ext uri="{FF2B5EF4-FFF2-40B4-BE49-F238E27FC236}">
                <a16:creationId xmlns:a16="http://schemas.microsoft.com/office/drawing/2014/main" id="{54B95ADA-9345-1516-1DD4-6D0A942542C3}"/>
              </a:ext>
            </a:extLst>
          </p:cNvPr>
          <p:cNvSpPr txBox="1"/>
          <p:nvPr/>
        </p:nvSpPr>
        <p:spPr>
          <a:xfrm>
            <a:off x="930882" y="5153888"/>
            <a:ext cx="495264" cy="652486"/>
          </a:xfrm>
          <a:prstGeom prst="rect">
            <a:avLst/>
          </a:prstGeom>
          <a:noFill/>
        </p:spPr>
        <p:txBody>
          <a:bodyPr wrap="square">
            <a:spAutoFit/>
          </a:bodyPr>
          <a:lstStyle/>
          <a:p>
            <a:pPr>
              <a:lnSpc>
                <a:spcPct val="140000"/>
              </a:lnSpc>
            </a:pPr>
            <a:r>
              <a:rPr lang="en-US" altLang="zh-CN" sz="2600" b="1">
                <a:solidFill>
                  <a:srgbClr val="FF0000"/>
                </a:solidFill>
                <a:effectLst/>
              </a:rPr>
              <a:t>T</a:t>
            </a:r>
            <a:endParaRPr lang="zh-CN" altLang="en-US" sz="2600"/>
          </a:p>
        </p:txBody>
      </p:sp>
      <p:sp>
        <p:nvSpPr>
          <p:cNvPr id="9" name="文本框 8">
            <a:extLst>
              <a:ext uri="{FF2B5EF4-FFF2-40B4-BE49-F238E27FC236}">
                <a16:creationId xmlns:a16="http://schemas.microsoft.com/office/drawing/2014/main" id="{9299217A-8F0C-5FC9-BA94-F5BF530C1F25}"/>
              </a:ext>
            </a:extLst>
          </p:cNvPr>
          <p:cNvSpPr txBox="1"/>
          <p:nvPr/>
        </p:nvSpPr>
        <p:spPr>
          <a:xfrm>
            <a:off x="948134" y="5704074"/>
            <a:ext cx="495264" cy="652486"/>
          </a:xfrm>
          <a:prstGeom prst="rect">
            <a:avLst/>
          </a:prstGeom>
          <a:noFill/>
        </p:spPr>
        <p:txBody>
          <a:bodyPr wrap="square">
            <a:spAutoFit/>
          </a:bodyPr>
          <a:lstStyle/>
          <a:p>
            <a:pPr>
              <a:lnSpc>
                <a:spcPct val="140000"/>
              </a:lnSpc>
            </a:pPr>
            <a:r>
              <a:rPr lang="en-US" altLang="zh-CN" sz="2600" b="1">
                <a:solidFill>
                  <a:srgbClr val="FF0000"/>
                </a:solidFill>
                <a:effectLst/>
              </a:rPr>
              <a:t>F</a:t>
            </a:r>
            <a:endParaRPr lang="zh-CN" altLang="en-US" sz="2600"/>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1139984"/>
            <a:ext cx="11485848" cy="3892861"/>
          </a:xfrm>
        </p:spPr>
        <p:txBody>
          <a:bodyPr/>
          <a:lstStyle/>
          <a:p>
            <a:pPr hangingPunct="0">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读句子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根据句意选择正确的一项。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Chinatown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sometimes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dancing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shop</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Moving your body to music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area with lots of Chinese things and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tabLst>
                <a:tab pos="4231005" algn="l"/>
                <a:tab pos="819150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p:txBody>
      </p:sp>
      <p:sp>
        <p:nvSpPr>
          <p:cNvPr id="4" name="矩形 3">
            <a:extLst>
              <a:ext uri="{FF2B5EF4-FFF2-40B4-BE49-F238E27FC236}">
                <a16:creationId xmlns:a16="http://schemas.microsoft.com/office/drawing/2014/main" id="{E47ED445-3F3E-5AA2-32EC-22C954B2E990}"/>
              </a:ext>
            </a:extLst>
          </p:cNvPr>
          <p:cNvSpPr/>
          <p:nvPr/>
        </p:nvSpPr>
        <p:spPr bwMode="auto">
          <a:xfrm>
            <a:off x="1558702" y="1979696"/>
            <a:ext cx="9145016" cy="432048"/>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
        <p:nvSpPr>
          <p:cNvPr id="3" name="文本框 2">
            <a:extLst>
              <a:ext uri="{FF2B5EF4-FFF2-40B4-BE49-F238E27FC236}">
                <a16:creationId xmlns:a16="http://schemas.microsoft.com/office/drawing/2014/main" id="{6A03105F-411D-6242-BD2F-8E9DEC2DF3F4}"/>
              </a:ext>
            </a:extLst>
          </p:cNvPr>
          <p:cNvSpPr txBox="1"/>
          <p:nvPr/>
        </p:nvSpPr>
        <p:spPr>
          <a:xfrm>
            <a:off x="956262" y="2538528"/>
            <a:ext cx="53043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D</a:t>
            </a:r>
            <a:endParaRPr lang="zh-CN" altLang="en-US"/>
          </a:p>
        </p:txBody>
      </p:sp>
      <p:sp>
        <p:nvSpPr>
          <p:cNvPr id="7" name="文本框 6">
            <a:extLst>
              <a:ext uri="{FF2B5EF4-FFF2-40B4-BE49-F238E27FC236}">
                <a16:creationId xmlns:a16="http://schemas.microsoft.com/office/drawing/2014/main" id="{C5295978-D4E7-DA95-EA36-40B36F9F3377}"/>
              </a:ext>
            </a:extLst>
          </p:cNvPr>
          <p:cNvSpPr txBox="1"/>
          <p:nvPr/>
        </p:nvSpPr>
        <p:spPr>
          <a:xfrm>
            <a:off x="956262" y="3825880"/>
            <a:ext cx="53043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10" name="内容占位符 2">
            <a:extLst>
              <a:ext uri="{FF2B5EF4-FFF2-40B4-BE49-F238E27FC236}">
                <a16:creationId xmlns:a16="http://schemas.microsoft.com/office/drawing/2014/main" id="{123C4CE7-07B2-C8B6-11CE-3369DB092604}"/>
              </a:ext>
            </a:extLst>
          </p:cNvPr>
          <p:cNvSpPr txBox="1">
            <a:spLocks/>
          </p:cNvSpPr>
          <p:nvPr/>
        </p:nvSpPr>
        <p:spPr bwMode="auto">
          <a:xfrm>
            <a:off x="576879" y="3077770"/>
            <a:ext cx="731852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随着音乐移动你的身体</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文本框 11">
            <a:extLst>
              <a:ext uri="{FF2B5EF4-FFF2-40B4-BE49-F238E27FC236}">
                <a16:creationId xmlns:a16="http://schemas.microsoft.com/office/drawing/2014/main" id="{297B3136-C9E3-5266-0C28-B4BBDF9FAD0E}"/>
              </a:ext>
            </a:extLst>
          </p:cNvPr>
          <p:cNvSpPr txBox="1"/>
          <p:nvPr/>
        </p:nvSpPr>
        <p:spPr>
          <a:xfrm>
            <a:off x="576879" y="4373896"/>
            <a:ext cx="9838807" cy="656846"/>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一个有很多中国的东西和中国人的地方</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42500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10" grpId="0"/>
      <p:bldP spid="12"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TotalTime>
  <Words>1936</Words>
  <Application>Microsoft Office PowerPoint</Application>
  <PresentationFormat>自定义</PresentationFormat>
  <Paragraphs>151</Paragraphs>
  <Slides>20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20</vt:i4>
      </vt:variant>
    </vt:vector>
  </HeadingPairs>
  <TitlesOfParts>
    <vt:vector size="28" baseType="lpstr">
      <vt:lpstr>黑体</vt:lpstr>
      <vt:lpstr>楷体</vt:lpstr>
      <vt:lpstr>隶书</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381</cp:revision>
  <dcterms:created xsi:type="dcterms:W3CDTF">2020-11-06T05:24:00Z</dcterms:created>
  <dcterms:modified xsi:type="dcterms:W3CDTF">2025-06-30T08:58:22Z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